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18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9" name="Dia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7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8" name="Dia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e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Hoofdteks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Afbeelding" descr="Afbeeld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0" y="-3587"/>
            <a:ext cx="13014364" cy="9760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zevensterlogozonder.jpeg" descr="zevensterlogozonder.jpeg"/>
          <p:cNvPicPr>
            <a:picLocks noChangeAspect="1"/>
          </p:cNvPicPr>
          <p:nvPr/>
        </p:nvPicPr>
        <p:blipFill>
          <a:blip r:embed="rId3">
            <a:extLst/>
          </a:blip>
          <a:srcRect l="0" t="14054" r="0" b="0"/>
          <a:stretch>
            <a:fillRect/>
          </a:stretch>
        </p:blipFill>
        <p:spPr>
          <a:xfrm>
            <a:off x="2603784" y="7609362"/>
            <a:ext cx="8665807" cy="2129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5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6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7" name="Financiële verantwoording over 2017…"/>
          <p:cNvSpPr txBox="1"/>
          <p:nvPr>
            <p:ph type="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>
              <a:defRPr b="1" sz="35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Financiële verantwoording over 2017</a:t>
            </a:r>
          </a:p>
          <a:p>
            <a:pPr algn="l">
              <a:defRPr b="1" sz="35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Project 1</a:t>
            </a: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Hans Bruining (ECoop) i.s.m. bestuurslid Klaas Jansen</a:t>
            </a: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Balans en V&amp;W rekening</a:t>
            </a:r>
          </a:p>
          <a:p>
            <a:pPr algn="l" defTabSz="457200">
              <a:defRPr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4482" y="208239"/>
            <a:ext cx="4801777" cy="137300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0" name="Tabel"/>
          <p:cNvGraphicFramePr/>
          <p:nvPr/>
        </p:nvGraphicFramePr>
        <p:xfrm>
          <a:off x="3835506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91" name="Tabel"/>
          <p:cNvGraphicFramePr/>
          <p:nvPr/>
        </p:nvGraphicFramePr>
        <p:xfrm>
          <a:off x="3835506" y="6036364"/>
          <a:ext cx="2032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192" name="Afbeelding 1" descr="Afbeelding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219" y="16668"/>
            <a:ext cx="7575492" cy="9720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06" y="24350"/>
            <a:ext cx="7657210" cy="97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Afbeelding 3" descr="Afbeelding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40309" y="463351"/>
            <a:ext cx="5064492" cy="1450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6413" y="571104"/>
            <a:ext cx="4688388" cy="1343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Afbeelding 5" descr="Afbeelding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667" y="1949965"/>
            <a:ext cx="11816707" cy="6858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3" descr="Afbeelding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7073" y="146113"/>
            <a:ext cx="3637727" cy="104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669" y="265970"/>
            <a:ext cx="9139115" cy="9221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4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05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06" name="Verslag kascommissie…"/>
          <p:cNvSpPr txBox="1"/>
          <p:nvPr>
            <p:ph type="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 sz="3500"/>
              <a:t>Verslag kascommissie</a:t>
            </a:r>
            <a:r>
              <a:t> </a:t>
            </a: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(mevr. Jannie Wieringa en mevr. Margriet van der Zee)</a:t>
            </a: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benoemen nieuw lid</a:t>
            </a: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>
              <a:defRPr sz="30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9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10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11" name="Bestuursverkiezingen…"/>
          <p:cNvSpPr txBox="1"/>
          <p:nvPr>
            <p:ph type="title"/>
          </p:nvPr>
        </p:nvSpPr>
        <p:spPr>
          <a:xfrm>
            <a:off x="1931022" y="3058778"/>
            <a:ext cx="11160720" cy="6602523"/>
          </a:xfrm>
          <a:prstGeom prst="rect">
            <a:avLst/>
          </a:prstGeom>
        </p:spPr>
        <p:txBody>
          <a:bodyPr anchor="t"/>
          <a:lstStyle/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Bestuursverkiezingen</a:t>
            </a:r>
            <a:r>
              <a:t> </a:t>
            </a: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rooster van aftreden: Reint Brondijk - mei 2018 </a:t>
            </a: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herkiesbaar</a:t>
            </a: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tegen kandidaten ?</a:t>
            </a: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Periode van 4 jaar</a:t>
            </a: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4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15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16" name="Huishoudelijk reglement:…"/>
          <p:cNvSpPr txBox="1"/>
          <p:nvPr>
            <p:ph type="title"/>
          </p:nvPr>
        </p:nvSpPr>
        <p:spPr>
          <a:xfrm>
            <a:off x="1547517" y="3150819"/>
            <a:ext cx="11160720" cy="6202892"/>
          </a:xfrm>
          <a:prstGeom prst="rect">
            <a:avLst/>
          </a:prstGeom>
        </p:spPr>
        <p:txBody>
          <a:bodyPr anchor="t"/>
          <a:lstStyle/>
          <a:p>
            <a:pPr algn="l">
              <a:defRPr b="1"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Huishoudelijk reglement: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goedkeuring en vaststelling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door ALV </a:t>
            </a: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350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1" sz="35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Overige zaken:</a:t>
            </a:r>
          </a:p>
          <a:p>
            <a:pPr algn="l">
              <a:defRPr sz="35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website</a:t>
            </a:r>
          </a:p>
          <a:p>
            <a:pPr algn="l">
              <a:defRPr sz="35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9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20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21" name="Nagekomen punten…"/>
          <p:cNvSpPr txBox="1"/>
          <p:nvPr>
            <p:ph type="title"/>
          </p:nvPr>
        </p:nvSpPr>
        <p:spPr>
          <a:xfrm>
            <a:off x="1578196" y="2797995"/>
            <a:ext cx="10600804" cy="6801159"/>
          </a:xfrm>
          <a:prstGeom prst="rect">
            <a:avLst/>
          </a:prstGeom>
        </p:spPr>
        <p:txBody>
          <a:bodyPr anchor="t"/>
          <a:lstStyle/>
          <a:p>
            <a:pPr algn="l" defTabSz="537463">
              <a:defRPr b="1"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Nagekomen punten </a:t>
            </a: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b="1"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Rondvraag</a:t>
            </a: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37463">
              <a:defRPr b="1" sz="322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Sluiting</a:t>
            </a:r>
          </a:p>
          <a:p>
            <a:pPr algn="l" defTabSz="537463">
              <a:defRPr sz="322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537463">
              <a:defRPr sz="3220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3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4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45" name="Opening…"/>
          <p:cNvSpPr txBox="1"/>
          <p:nvPr/>
        </p:nvSpPr>
        <p:spPr>
          <a:xfrm>
            <a:off x="806805" y="2628900"/>
            <a:ext cx="12119850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Opening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Mededelingen vanuit het bestuur (o.a. Algemene Verordening Gegevensbescherming )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Terugblik en besluiten vorige Algemene Ledenvergadering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Terugblik op realisatie 2e Postcoderoos project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Gerealiseerde productie 1e project in cijfers over 2017. 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Inkomsten verkoop en de korting op de energiebelasting en verrekeningen door Qurrent 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Financiële verantwoording: jaarcijfers 2017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Verslag kascommissie en benoemen nieuw lid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Bestuursverkiezingen: volgens het rooster van aftreden treedt Reint Brondijk (voorzitter) af. Hij stelt zich opnieuw voor een periode van 4 jaar verkiesbaar. Tegenkandidaten kunnen zich tot 24 uur voor de vergadering aanmelden.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Huishoudelijk reglement (concept bijgevoegd)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Diverse zaken: o.a. website - wie vindt het leuk om dit bij te houden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Eventuele nagekomen punten</a:t>
            </a:r>
          </a:p>
          <a:p>
            <a:pPr marL="477981" indent="-477981" algn="l" defTabSz="457200">
              <a:buSzPct val="100000"/>
              <a:buAutoNum type="arabicPeriod" startAt="1"/>
              <a:defRPr b="0" sz="2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Rondvraag en afsluiting.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8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49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50" name="Mededelingen vanuit het bestuur…"/>
          <p:cNvSpPr txBox="1"/>
          <p:nvPr>
            <p:ph type="title"/>
          </p:nvPr>
        </p:nvSpPr>
        <p:spPr>
          <a:xfrm>
            <a:off x="1271394" y="2997417"/>
            <a:ext cx="11160720" cy="6509696"/>
          </a:xfrm>
          <a:prstGeom prst="rect">
            <a:avLst/>
          </a:prstGeom>
        </p:spPr>
        <p:txBody>
          <a:bodyPr anchor="t"/>
          <a:lstStyle/>
          <a:p>
            <a:pPr marL="404217" indent="-404217" algn="l" defTabSz="443484">
              <a:buSzPct val="145000"/>
              <a:buChar char="•"/>
              <a:defRPr sz="291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Mededelingen vanuit het bestuur </a:t>
            </a:r>
          </a:p>
          <a:p>
            <a:pPr marL="604750" indent="-604750" algn="l" defTabSz="443484">
              <a:buSzPct val="100000"/>
              <a:defRPr sz="291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43484">
              <a:defRPr sz="291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o.a. Algemene Verordening Gegevensbescherming en de aanpak om te voldoen aan de wettelijke vereisten.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404217" indent="-404217" algn="l" defTabSz="443484">
              <a:buSzPct val="145000"/>
              <a:defRPr sz="291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Terugblik en besluiten vorige Algemene Ledenvergadering</a:t>
            </a:r>
          </a:p>
          <a:p>
            <a:pPr algn="l" defTabSz="443484">
              <a:defRPr sz="291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Verslag ALV 30-05-2017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Verslag ALV 16-10-2017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7433" y="214475"/>
            <a:ext cx="6683811" cy="1911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19" y="2457111"/>
            <a:ext cx="5301686" cy="70689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rugblik op realisatie 2e Postcoderoos project"/>
          <p:cNvSpPr txBox="1"/>
          <p:nvPr/>
        </p:nvSpPr>
        <p:spPr>
          <a:xfrm>
            <a:off x="5992613" y="4619685"/>
            <a:ext cx="6361642" cy="306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Terugblik op realisatie 2e Postcoderoos project</a:t>
            </a:r>
          </a:p>
          <a:p>
            <a:pPr algn="l" defTabSz="457200">
              <a:defRPr b="0" sz="4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57200">
              <a:defRPr b="0"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7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58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59" name="Bij de opstart van project 2 zijn we uitgegaan van…"/>
          <p:cNvSpPr txBox="1"/>
          <p:nvPr>
            <p:ph type="title"/>
          </p:nvPr>
        </p:nvSpPr>
        <p:spPr>
          <a:xfrm>
            <a:off x="1533287" y="4014801"/>
            <a:ext cx="10933815" cy="3956416"/>
          </a:xfrm>
          <a:prstGeom prst="rect">
            <a:avLst/>
          </a:prstGeom>
        </p:spPr>
        <p:txBody>
          <a:bodyPr anchor="t"/>
          <a:lstStyle/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Bij de opstart van project 2 zijn we uitgegaan van </a:t>
            </a: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Baten</a:t>
            </a:r>
            <a:r>
              <a:t>:                                                begroot		               werkelijk</a:t>
            </a: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  subsidie 				                            €   6.000		           €  13.000</a:t>
            </a:r>
          </a:p>
          <a:p>
            <a:pPr marL="376843" indent="-376843" algn="l" defTabSz="182880">
              <a:buSzPct val="120000"/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100 zonparticipaties x € 299,-           </a:t>
            </a:r>
            <a:r>
              <a:rPr u="sng"/>
              <a:t>€  29.900</a:t>
            </a:r>
            <a:r>
              <a:t>		           </a:t>
            </a:r>
            <a:r>
              <a:rPr u="sng"/>
              <a:t>€  29.900</a:t>
            </a:r>
            <a:endParaRPr u="sng"/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Totaal					                            €  35.900		           €  42.900</a:t>
            </a: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182880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233679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233679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233679">
              <a:defRPr sz="272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2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3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64" name="business case -  kosten:…"/>
          <p:cNvSpPr txBox="1"/>
          <p:nvPr/>
        </p:nvSpPr>
        <p:spPr>
          <a:xfrm>
            <a:off x="711594" y="1992965"/>
            <a:ext cx="11581612" cy="679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57200">
              <a:defRPr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business case -  </a:t>
            </a:r>
            <a:r>
              <a:t>kosten</a:t>
            </a:r>
            <a:r>
              <a:t>:</a:t>
            </a:r>
          </a:p>
          <a:p>
            <a:pPr algn="l" defTabSz="457200">
              <a:defRPr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57200">
              <a:defRPr b="0" i="1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2017                                                    begroot                werkelijk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kosten KOMmarkt 			                  €        50		    €          0,00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Promotiedoek Hekkema		              €         0		         €      210,20</a:t>
            </a:r>
          </a:p>
          <a:p>
            <a:pPr algn="l" defTabSz="457200">
              <a:defRPr b="0" i="1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2018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aansluiting				                        €   2.000 		    €    1.017,00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akte opstalrecht			                   €      250		    €          0,00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externe ondersteuning              	      €   4.000		    €    5.000,00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foldermateriaal 			                   €          0		    €       350,00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automatisering/website		               €          0		    €       366,00</a:t>
            </a:r>
          </a:p>
          <a:p>
            <a:pPr marL="374072" indent="-374072" algn="l" defTabSz="457200">
              <a:buSzPct val="120000"/>
              <a:buChar char="-"/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onvoorzien				                        </a:t>
            </a:r>
            <a:r>
              <a:rPr u="sng"/>
              <a:t>€      955</a:t>
            </a:r>
            <a:r>
              <a:t>		    </a:t>
            </a:r>
            <a:r>
              <a:rPr u="sng"/>
              <a:t>€           0,00</a:t>
            </a:r>
            <a:endParaRPr u="sng"/>
          </a:p>
          <a:p>
            <a:pPr algn="l" defTabSz="457200"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Totaal 					                            €    7.255		    €    6.943,20</a:t>
            </a:r>
          </a:p>
          <a:p>
            <a:pPr algn="l" defTabSz="457200">
              <a:defRPr b="0"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57200">
              <a:defRPr sz="2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positief verschil van € 311,80 begroot versus werkelijk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2519" y="-28274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7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68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69" name="Leverancier 100 panelen (Noors) voor € 27.795 excl. BTW…"/>
          <p:cNvSpPr txBox="1"/>
          <p:nvPr>
            <p:ph type="title"/>
          </p:nvPr>
        </p:nvSpPr>
        <p:spPr>
          <a:xfrm>
            <a:off x="1084646" y="2318614"/>
            <a:ext cx="11160720" cy="6564172"/>
          </a:xfrm>
          <a:prstGeom prst="rect">
            <a:avLst/>
          </a:prstGeom>
        </p:spPr>
        <p:txBody>
          <a:bodyPr anchor="t"/>
          <a:lstStyle/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Leverancier 100 panelen (Noors) voor € 27.795 excl. BTW 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Elize Grijpskerk 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8 nieuwe leden/deelnemers 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aansluitingen 16-03-2018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Q1-2018: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1.278 kWh opgewekt (ca. € 70,00 excl.BTW)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Project 2 wordt geadministreerd i.c.m. Triodosbank rekening</a:t>
            </a:r>
          </a:p>
          <a:p>
            <a:pPr algn="l" defTabSz="566674">
              <a:defRPr sz="291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(Vaste kosten verdelen op basis 2:1)</a:t>
            </a:r>
          </a:p>
        </p:txBody>
      </p:sp>
      <p:pic>
        <p:nvPicPr>
          <p:cNvPr id="170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4904" y="4351628"/>
            <a:ext cx="1120947" cy="1494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3222" y="4366681"/>
            <a:ext cx="1952654" cy="1464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Afbeelding" descr="Afbeeld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7613" y="4346713"/>
            <a:ext cx="2005900" cy="150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5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76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77" name="Gerealiseerde productie 1e project in cijfers over 2017:…"/>
          <p:cNvSpPr txBox="1"/>
          <p:nvPr>
            <p:ph type="title"/>
          </p:nvPr>
        </p:nvSpPr>
        <p:spPr>
          <a:xfrm>
            <a:off x="1271393" y="2997417"/>
            <a:ext cx="11160722" cy="5206566"/>
          </a:xfrm>
          <a:prstGeom prst="rect">
            <a:avLst/>
          </a:prstGeom>
        </p:spPr>
        <p:txBody>
          <a:bodyPr anchor="t"/>
          <a:lstStyle/>
          <a:p>
            <a:pPr algn="l" defTabSz="379475">
              <a:defRPr b="1" sz="2905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Gerealiseerde productie 1e project in cijfers over 2017: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Q1 -           7.915 kWh       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Q2 -         21.264 kWh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Q3 -         18.475 kWh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Q4 -           4.637 kWh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379475">
              <a:defRPr b="1"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Totaal       52.291 kWh</a:t>
            </a:r>
          </a:p>
          <a:p>
            <a:pPr algn="l" defTabSz="379475">
              <a:defRPr sz="249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 paneel gemiddelde opwekking ca. 260 kWh</a:t>
            </a:r>
          </a:p>
          <a:p>
            <a:pPr algn="l" defTabSz="484886">
              <a:defRPr sz="249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484886">
              <a:defRPr sz="373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84886">
              <a:defRPr sz="3734">
                <a:solidFill>
                  <a:srgbClr val="4F8F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zevensterlogozonder.jpeg" descr="zevensterlogozond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46" y="153562"/>
            <a:ext cx="6683810" cy="19111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0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12700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1" name="Tabel"/>
          <p:cNvGraphicFramePr/>
          <p:nvPr/>
        </p:nvGraphicFramePr>
        <p:xfrm>
          <a:off x="3835507" y="6036364"/>
          <a:ext cx="2540001" cy="43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1600"/>
                <a:gridCol w="101600"/>
              </a:tblGrid>
              <a:tr h="431800"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2" name="Inkomsten verkoop en de korting op de energiebelasting en verrekeningen door Qurrent…"/>
          <p:cNvSpPr txBox="1"/>
          <p:nvPr>
            <p:ph type="title"/>
          </p:nvPr>
        </p:nvSpPr>
        <p:spPr>
          <a:xfrm>
            <a:off x="1194692" y="2997417"/>
            <a:ext cx="11160721" cy="6073287"/>
          </a:xfrm>
          <a:prstGeom prst="rect">
            <a:avLst/>
          </a:prstGeom>
        </p:spPr>
        <p:txBody>
          <a:bodyPr anchor="t"/>
          <a:lstStyle/>
          <a:p>
            <a:pPr algn="l" defTabSz="560831">
              <a:defRPr b="1"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Inkomsten verkoop en de korting op de energiebelasting en verrekeningen door Qurrent</a:t>
            </a:r>
          </a:p>
          <a:p>
            <a:pPr algn="l" defTabSz="560831">
              <a:defRPr b="1" sz="3359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b="1"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Voor de coöperatie als inkomsten:</a:t>
            </a: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* electriciteitsverkoop aan Qurrent gemiddeld ruim 4 cent</a:t>
            </a: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* klantenfee - aanbrengfee € 25 en doorlopend € 27,50</a:t>
            </a: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60831">
              <a:defRPr b="1"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Voor de deelnemer/lid als inkomsten:</a:t>
            </a: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* korting energiebelasting naar rato van deelname en naar rato van </a:t>
            </a:r>
          </a:p>
          <a:p>
            <a:pPr algn="l" defTabSz="560831">
              <a:defRPr sz="288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hetgeen is opgewekt </a:t>
            </a:r>
          </a:p>
          <a:p>
            <a:pPr algn="l" defTabSz="560831">
              <a:defRPr sz="2400">
                <a:solidFill>
                  <a:srgbClr val="4F8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