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12" name="Hoofdtekst - niveau één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&quot;Typ hier een citaat.&quot;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"Typ hier een citaat." </a:t>
            </a:r>
          </a:p>
        </p:txBody>
      </p:sp>
      <p:sp>
        <p:nvSpPr>
          <p:cNvPr id="95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fbeeldin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en object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6"/>
          <p:cNvSpPr/>
          <p:nvPr/>
        </p:nvSpPr>
        <p:spPr>
          <a:xfrm>
            <a:off x="0" y="8046720"/>
            <a:ext cx="13004801" cy="487681"/>
          </a:xfrm>
          <a:prstGeom prst="rect">
            <a:avLst/>
          </a:prstGeom>
          <a:solidFill>
            <a:srgbClr val="BD582C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Rectangle 8"/>
          <p:cNvSpPr/>
          <p:nvPr/>
        </p:nvSpPr>
        <p:spPr>
          <a:xfrm>
            <a:off x="-1" y="7975803"/>
            <a:ext cx="13004804" cy="70399"/>
          </a:xfrm>
          <a:prstGeom prst="rect">
            <a:avLst/>
          </a:prstGeom>
          <a:solidFill>
            <a:srgbClr val="E48312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Straight Connector 9"/>
          <p:cNvSpPr/>
          <p:nvPr/>
        </p:nvSpPr>
        <p:spPr>
          <a:xfrm>
            <a:off x="1273100" y="3072901"/>
            <a:ext cx="10631425" cy="1"/>
          </a:xfrm>
          <a:prstGeom prst="line">
            <a:avLst/>
          </a:prstGeom>
          <a:ln w="3175">
            <a:solidFill>
              <a:srgbClr val="808080"/>
            </a:solidFill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" name="Titeltekst"/>
          <p:cNvSpPr/>
          <p:nvPr>
            <p:ph type="title"/>
          </p:nvPr>
        </p:nvSpPr>
        <p:spPr>
          <a:xfrm>
            <a:off x="1170431" y="1524909"/>
            <a:ext cx="10728962" cy="1547475"/>
          </a:xfrm>
          <a:prstGeom prst="rect">
            <a:avLst/>
          </a:prstGeom>
        </p:spPr>
        <p:txBody>
          <a:bodyPr lIns="48767" tIns="48767" rIns="48767" bIns="48767" anchor="b"/>
          <a:lstStyle>
            <a:lvl1pPr algn="l" defTabSz="1300480">
              <a:lnSpc>
                <a:spcPct val="85000"/>
              </a:lnSpc>
              <a:defRPr spc="-70" sz="6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121" name="Hoofdtekst - niveau één…"/>
          <p:cNvSpPr/>
          <p:nvPr>
            <p:ph type="body" sz="half" idx="1"/>
          </p:nvPr>
        </p:nvSpPr>
        <p:spPr>
          <a:xfrm>
            <a:off x="1170431" y="3187982"/>
            <a:ext cx="10728962" cy="4291586"/>
          </a:xfrm>
          <a:prstGeom prst="rect">
            <a:avLst/>
          </a:prstGeom>
        </p:spPr>
        <p:txBody>
          <a:bodyPr lIns="0" tIns="0" rIns="0" bIns="0" anchor="t"/>
          <a:lstStyle>
            <a:lvl1pPr marL="128015" indent="-128015" defTabSz="1300480">
              <a:lnSpc>
                <a:spcPct val="90000"/>
              </a:lnSpc>
              <a:spcBef>
                <a:spcPts val="1700"/>
              </a:spcBef>
              <a:buClr>
                <a:srgbClr val="E48312"/>
              </a:buClr>
              <a:buSzPct val="100000"/>
              <a:buFont typeface="Trebuchet MS"/>
              <a:buChar char=" 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5647" indent="-284479" defTabSz="1300480">
              <a:lnSpc>
                <a:spcPct val="90000"/>
              </a:lnSpc>
              <a:spcBef>
                <a:spcPts val="1700"/>
              </a:spcBef>
              <a:buClr>
                <a:srgbClr val="E48312"/>
              </a:buClr>
              <a:buSzPct val="100000"/>
              <a:buFont typeface="Trebuchet MS"/>
              <a:buChar char="◦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49808" indent="-365760" defTabSz="1300480">
              <a:lnSpc>
                <a:spcPct val="90000"/>
              </a:lnSpc>
              <a:spcBef>
                <a:spcPts val="1700"/>
              </a:spcBef>
              <a:buClr>
                <a:srgbClr val="E48312"/>
              </a:buClr>
              <a:buSzPct val="100000"/>
              <a:buFont typeface="Trebuchet MS"/>
              <a:buChar char="◦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32688" indent="-365760" defTabSz="1300480">
              <a:lnSpc>
                <a:spcPct val="90000"/>
              </a:lnSpc>
              <a:spcBef>
                <a:spcPts val="1700"/>
              </a:spcBef>
              <a:buClr>
                <a:srgbClr val="E48312"/>
              </a:buClr>
              <a:buSzPct val="100000"/>
              <a:buFont typeface="Trebuchet MS"/>
              <a:buChar char="◦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15568" indent="-365760" defTabSz="1300480">
              <a:lnSpc>
                <a:spcPct val="90000"/>
              </a:lnSpc>
              <a:spcBef>
                <a:spcPts val="1700"/>
              </a:spcBef>
              <a:buClr>
                <a:srgbClr val="E48312"/>
              </a:buClr>
              <a:buSzPct val="100000"/>
              <a:buFont typeface="Trebuchet MS"/>
              <a:buChar char="◦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2" name="Dianummer"/>
          <p:cNvSpPr/>
          <p:nvPr>
            <p:ph type="sldNum" sz="quarter" idx="2"/>
          </p:nvPr>
        </p:nvSpPr>
        <p:spPr>
          <a:xfrm>
            <a:off x="11663264" y="8154003"/>
            <a:ext cx="296719" cy="300737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r" defTabSz="130048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g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6"/>
          <p:cNvSpPr/>
          <p:nvPr/>
        </p:nvSpPr>
        <p:spPr>
          <a:xfrm>
            <a:off x="0" y="8046720"/>
            <a:ext cx="13004801" cy="487681"/>
          </a:xfrm>
          <a:prstGeom prst="rect">
            <a:avLst/>
          </a:prstGeom>
          <a:solidFill>
            <a:srgbClr val="BD582C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0" name="Rectangle 8"/>
          <p:cNvSpPr/>
          <p:nvPr/>
        </p:nvSpPr>
        <p:spPr>
          <a:xfrm>
            <a:off x="-1" y="7975803"/>
            <a:ext cx="13004804" cy="70399"/>
          </a:xfrm>
          <a:prstGeom prst="rect">
            <a:avLst/>
          </a:prstGeom>
          <a:solidFill>
            <a:srgbClr val="E48312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1" name="Straight Connector 9"/>
          <p:cNvSpPr/>
          <p:nvPr/>
        </p:nvSpPr>
        <p:spPr>
          <a:xfrm>
            <a:off x="1273100" y="3072901"/>
            <a:ext cx="10631425" cy="1"/>
          </a:xfrm>
          <a:prstGeom prst="line">
            <a:avLst/>
          </a:prstGeom>
          <a:ln w="3175">
            <a:solidFill>
              <a:srgbClr val="808080"/>
            </a:solidFill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2" name="Rectangle 4"/>
          <p:cNvSpPr/>
          <p:nvPr/>
        </p:nvSpPr>
        <p:spPr>
          <a:xfrm>
            <a:off x="3386" y="8046720"/>
            <a:ext cx="13001415" cy="487681"/>
          </a:xfrm>
          <a:prstGeom prst="rect">
            <a:avLst/>
          </a:prstGeom>
          <a:solidFill>
            <a:srgbClr val="BD582C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3" name="Rectangle 5"/>
          <p:cNvSpPr/>
          <p:nvPr/>
        </p:nvSpPr>
        <p:spPr>
          <a:xfrm>
            <a:off x="15" y="7975803"/>
            <a:ext cx="13001415" cy="68277"/>
          </a:xfrm>
          <a:prstGeom prst="rect">
            <a:avLst/>
          </a:prstGeom>
          <a:solidFill>
            <a:srgbClr val="E48312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4" name="Dianummer"/>
          <p:cNvSpPr/>
          <p:nvPr>
            <p:ph type="sldNum" sz="quarter" idx="2"/>
          </p:nvPr>
        </p:nvSpPr>
        <p:spPr>
          <a:xfrm>
            <a:off x="11663264" y="8154003"/>
            <a:ext cx="296719" cy="300737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r" defTabSz="130048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beelding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kst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22" name="Hoofdtekst - niveau één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31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fbeelding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kst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Titeltekst</a:t>
            </a:r>
          </a:p>
        </p:txBody>
      </p:sp>
      <p:sp>
        <p:nvSpPr>
          <p:cNvPr id="40" name="Hoofdtekst - niveau één…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9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7" name="Hoofdtekst - niveau één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fbeelding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ks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7" name="Hoofdtekst - niveau één…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fbeelding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Afbeelding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Afbeelding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3" name="Hoofdtekst - niveau één…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mailto:Info@ecoop.nl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qurrent.nl/groene-energie/?source=zevensterzonnestrooms#s_calculator" TargetMode="External"/><Relationship Id="rId3" Type="http://schemas.openxmlformats.org/officeDocument/2006/relationships/image" Target="../media/image1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2661" y="397212"/>
            <a:ext cx="6683810" cy="1911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6907" y="2154526"/>
            <a:ext cx="9830986" cy="7342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el 1"/>
          <p:cNvSpPr/>
          <p:nvPr>
            <p:ph type="title"/>
          </p:nvPr>
        </p:nvSpPr>
        <p:spPr>
          <a:xfrm>
            <a:off x="1137919" y="926642"/>
            <a:ext cx="10728962" cy="1547475"/>
          </a:xfrm>
          <a:prstGeom prst="rect">
            <a:avLst/>
          </a:prstGeom>
        </p:spPr>
        <p:txBody>
          <a:bodyPr/>
          <a:lstStyle>
            <a:lvl1pPr>
              <a:defRPr spc="-104" sz="5000">
                <a:solidFill>
                  <a:srgbClr val="67AC3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Baten  </a:t>
            </a:r>
          </a:p>
        </p:txBody>
      </p:sp>
      <p:pic>
        <p:nvPicPr>
          <p:cNvPr id="17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00047" y="99365"/>
            <a:ext cx="7204754" cy="205448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6" name="Tabel 5"/>
          <p:cNvGraphicFramePr/>
          <p:nvPr/>
        </p:nvGraphicFramePr>
        <p:xfrm>
          <a:off x="1241037" y="2392275"/>
          <a:ext cx="7167659" cy="290932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099127"/>
                <a:gridCol w="2055831"/>
              </a:tblGrid>
              <a:tr h="510684"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48312"/>
                    </a:solidFill>
                  </a:tcPr>
                </a:tc>
              </a:tr>
              <a:tr h="510684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Energieopbrengsten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     749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</a:tr>
              <a:tr h="881342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Postcoderoospremie Groningen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€ 25.000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</a:tr>
              <a:tr h="496956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Omzet donaties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       70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</a:tr>
              <a:tr h="496956">
                <a:tc>
                  <a:txBody>
                    <a:bodyPr/>
                    <a:lstStyle/>
                    <a:p>
                      <a:pPr algn="l" defTabSz="1300480"/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Totaal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€ 25.819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7" name="Tabel 6"/>
          <p:cNvGraphicFramePr/>
          <p:nvPr/>
        </p:nvGraphicFramePr>
        <p:xfrm>
          <a:off x="5829383" y="6350542"/>
          <a:ext cx="7158782" cy="333362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092800"/>
                <a:gridCol w="2053280"/>
              </a:tblGrid>
              <a:tr h="841541"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48312"/>
                    </a:solidFill>
                  </a:tcPr>
                </a:tc>
              </a:tr>
              <a:tr h="841541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Baten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€ 25.819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</a:tr>
              <a:tr h="818919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Kosten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€ 13.007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</a:tr>
              <a:tr h="818919">
                <a:tc>
                  <a:txBody>
                    <a:bodyPr/>
                    <a:lstStyle/>
                    <a:p>
                      <a:pPr algn="l" defTabSz="1300480"/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Totaal (na belastingen)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€ 12.812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</a:tr>
            </a:tbl>
          </a:graphicData>
        </a:graphic>
      </p:graphicFrame>
      <p:sp>
        <p:nvSpPr>
          <p:cNvPr id="178" name="Saldo"/>
          <p:cNvSpPr/>
          <p:nvPr/>
        </p:nvSpPr>
        <p:spPr>
          <a:xfrm>
            <a:off x="5783261" y="5105834"/>
            <a:ext cx="10208580" cy="1168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b">
            <a:normAutofit fontScale="100000" lnSpcReduction="0"/>
          </a:bodyPr>
          <a:lstStyle>
            <a:lvl1pPr algn="l" defTabSz="1300480">
              <a:lnSpc>
                <a:spcPct val="85000"/>
              </a:lnSpc>
              <a:defRPr spc="-104" sz="5000">
                <a:solidFill>
                  <a:srgbClr val="67AC3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Saldo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el 1"/>
          <p:cNvSpPr/>
          <p:nvPr/>
        </p:nvSpPr>
        <p:spPr>
          <a:xfrm>
            <a:off x="554766" y="1893248"/>
            <a:ext cx="11216642" cy="1497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lnSpc>
                <a:spcPct val="90000"/>
              </a:lnSpc>
              <a:defRPr sz="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Wat bezit de coöperatie?  </a:t>
            </a:r>
          </a:p>
        </p:txBody>
      </p:sp>
      <p:pic>
        <p:nvPicPr>
          <p:cNvPr id="18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3449" y="7324"/>
            <a:ext cx="7204754" cy="205448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2" name="Tabel 6"/>
          <p:cNvGraphicFramePr/>
          <p:nvPr/>
        </p:nvGraphicFramePr>
        <p:xfrm>
          <a:off x="2937216" y="3127251"/>
          <a:ext cx="7023008" cy="657031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05745"/>
                <a:gridCol w="1704561"/>
              </a:tblGrid>
              <a:tr h="1104226">
                <a:tc>
                  <a:txBody>
                    <a:bodyPr/>
                    <a:lstStyle/>
                    <a:p>
                      <a:pPr algn="l" defTabSz="130048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Activa per 31 december 2016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48312"/>
                    </a:solidFill>
                  </a:tcPr>
                </a:tc>
              </a:tr>
              <a:tr h="1104226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Zonnepanelen installatie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€ 57.093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</a:tr>
              <a:tr h="1087290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BTW vordering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     498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</a:tr>
              <a:tr h="1087290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Nog te ontvangen wederverkoper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     188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</a:tr>
              <a:tr h="1087290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Banksaldo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  9.002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</a:tr>
              <a:tr h="1087290">
                <a:tc>
                  <a:txBody>
                    <a:bodyPr/>
                    <a:lstStyle/>
                    <a:p>
                      <a:pPr algn="l" defTabSz="1300480"/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Totaal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€ 66.781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el 1"/>
          <p:cNvSpPr/>
          <p:nvPr/>
        </p:nvSpPr>
        <p:spPr>
          <a:xfrm>
            <a:off x="527408" y="1755186"/>
            <a:ext cx="11949984" cy="1497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lnSpc>
                <a:spcPct val="90000"/>
              </a:lnSpc>
              <a:defRPr sz="5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Wat zijn de schulden van de coöperatie?  </a:t>
            </a:r>
          </a:p>
        </p:txBody>
      </p:sp>
      <p:pic>
        <p:nvPicPr>
          <p:cNvPr id="18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2871" y="-69377"/>
            <a:ext cx="7204754" cy="205448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6" name="Tabel 1"/>
          <p:cNvGraphicFramePr/>
          <p:nvPr/>
        </p:nvGraphicFramePr>
        <p:xfrm>
          <a:off x="1283878" y="3136329"/>
          <a:ext cx="11178707" cy="645668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638508"/>
                <a:gridCol w="1490200"/>
                <a:gridCol w="3652039"/>
                <a:gridCol w="1385256"/>
              </a:tblGrid>
              <a:tr h="828039">
                <a:tc>
                  <a:txBody>
                    <a:bodyPr/>
                    <a:lstStyle/>
                    <a:p>
                      <a:pPr algn="l" defTabSz="130048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Activa per 31 december 2016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Passiva 31 december 2016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48312"/>
                    </a:solidFill>
                  </a:tcPr>
                </a:tc>
              </a:tr>
              <a:tr h="828039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Zonnepanelen installatie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€ 57.093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Ledengeld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€ 40.000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</a:tr>
              <a:tr h="815339"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Onverdeeld resultaat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€ 12.812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</a:tr>
              <a:tr h="815339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BTW vordering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     498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Lening van VOF Zevenster Kuipers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€ 10.000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</a:tr>
              <a:tr h="1170940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Nog te ontvangen wederverkoper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     188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 betalen vennootschapsbelasting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  3.219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</a:tr>
              <a:tr h="815339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Banksaldo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  9.002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Administratiekosten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     750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</a:tr>
              <a:tr h="1170940">
                <a:tc>
                  <a:txBody>
                    <a:bodyPr/>
                    <a:lstStyle/>
                    <a:p>
                      <a:pPr algn="l" defTabSz="1300480"/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Totaal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€ 66.781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€ 66.781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kstvak 3"/>
          <p:cNvSpPr/>
          <p:nvPr/>
        </p:nvSpPr>
        <p:spPr>
          <a:xfrm>
            <a:off x="483886" y="2250049"/>
            <a:ext cx="11458321" cy="757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lvl="1" indent="457200" algn="l" defTabSz="1300480">
              <a:defRPr sz="45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Hoeveel is mijn lidmaatschap waard? </a:t>
            </a:r>
          </a:p>
        </p:txBody>
      </p:sp>
      <p:pic>
        <p:nvPicPr>
          <p:cNvPr id="18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2665" y="132240"/>
            <a:ext cx="7204754" cy="205448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90" name="Tabel 1"/>
          <p:cNvGraphicFramePr/>
          <p:nvPr/>
        </p:nvGraphicFramePr>
        <p:xfrm>
          <a:off x="3771566" y="3137816"/>
          <a:ext cx="7563443" cy="563573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75371"/>
                <a:gridCol w="3775371"/>
              </a:tblGrid>
              <a:tr h="631572"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48312"/>
                    </a:solidFill>
                  </a:tcPr>
                </a:tc>
              </a:tr>
              <a:tr h="631572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Ledengeld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€ 40.000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</a:tr>
              <a:tr h="1089971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Onverdeeld resultaat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€ 12.812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</a:tr>
              <a:tr h="614594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Totaal € 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€ 52.812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</a:tr>
              <a:tr h="1565347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Aantal zoncertificaten  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</a:tr>
              <a:tr h="1089971">
                <a:tc>
                  <a:txBody>
                    <a:bodyPr/>
                    <a:lstStyle/>
                    <a:p>
                      <a:pPr algn="l" defTabSz="1300480"/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 zoncertificaat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€ 264,06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jdelijke aanduiding voor inhoud 2"/>
          <p:cNvSpPr/>
          <p:nvPr/>
        </p:nvSpPr>
        <p:spPr>
          <a:xfrm>
            <a:off x="980492" y="1644906"/>
            <a:ext cx="11216642" cy="734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algn="l" defTabSz="1300480">
              <a:lnSpc>
                <a:spcPct val="150000"/>
              </a:lnSpc>
              <a:spcBef>
                <a:spcPts val="1400"/>
              </a:spcBef>
              <a:defRPr sz="35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285750" indent="-285750" algn="l" defTabSz="1300480">
              <a:spcBef>
                <a:spcPts val="1400"/>
              </a:spcBef>
              <a:buSzPct val="100000"/>
              <a:buFont typeface="Arial"/>
              <a:buChar char="•"/>
              <a:defRPr sz="35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Peil datum 1 januari 2017 </a:t>
            </a:r>
          </a:p>
          <a:p>
            <a:pPr marL="285750" indent="-285750" algn="l" defTabSz="1300480">
              <a:spcBef>
                <a:spcPts val="1400"/>
              </a:spcBef>
              <a:buSzPct val="100000"/>
              <a:buFont typeface="Arial"/>
              <a:buChar char="•"/>
              <a:defRPr sz="35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Minder dan 10 zoncertificaten? </a:t>
            </a:r>
          </a:p>
          <a:p>
            <a:pPr algn="l" defTabSz="1300480">
              <a:spcBef>
                <a:spcPts val="1400"/>
              </a:spcBef>
              <a:defRPr sz="35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(Box 3 vrijgesteld € 25.000 per persoon)</a:t>
            </a:r>
          </a:p>
          <a:p>
            <a:pPr marL="285750" indent="-285750" algn="l" defTabSz="1300480">
              <a:spcBef>
                <a:spcPts val="1400"/>
              </a:spcBef>
              <a:buSzPct val="100000"/>
              <a:buFont typeface="Arial"/>
              <a:buChar char="•"/>
              <a:defRPr sz="35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10 of meer zoncertificaten</a:t>
            </a:r>
          </a:p>
          <a:p>
            <a:pPr algn="l" defTabSz="1300480">
              <a:spcBef>
                <a:spcPts val="1400"/>
              </a:spcBef>
              <a:defRPr sz="35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(Box 2 verkrijgingsprijs is € 200)</a:t>
            </a:r>
          </a:p>
          <a:p>
            <a:pPr algn="l" defTabSz="1300480">
              <a:spcBef>
                <a:spcPts val="1400"/>
              </a:spcBef>
              <a:defRPr sz="35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285750" indent="-285750" algn="l" defTabSz="1300480">
              <a:spcBef>
                <a:spcPts val="1400"/>
              </a:spcBef>
              <a:buSzPct val="100000"/>
              <a:buFont typeface="Arial"/>
              <a:buChar char="•"/>
              <a:defRPr sz="35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Gebruik de zoncertificaten zakelijk? Vraag uw adviseur  </a:t>
            </a:r>
            <a:br/>
            <a:br/>
          </a:p>
        </p:txBody>
      </p:sp>
      <p:sp>
        <p:nvSpPr>
          <p:cNvPr id="193" name="Titel 1"/>
          <p:cNvSpPr/>
          <p:nvPr/>
        </p:nvSpPr>
        <p:spPr>
          <a:xfrm>
            <a:off x="894079" y="1709299"/>
            <a:ext cx="11216642" cy="8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>
            <a:spAutoFit/>
          </a:bodyPr>
          <a:lstStyle>
            <a:lvl1pPr algn="l" defTabSz="1300480">
              <a:lnSpc>
                <a:spcPct val="90000"/>
              </a:lnSpc>
              <a:defRPr sz="5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Inkomstenbelasting aangifte? </a:t>
            </a:r>
          </a:p>
        </p:txBody>
      </p:sp>
      <p:pic>
        <p:nvPicPr>
          <p:cNvPr id="19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4026" y="-23356"/>
            <a:ext cx="7204754" cy="2054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el 1"/>
          <p:cNvSpPr/>
          <p:nvPr/>
        </p:nvSpPr>
        <p:spPr>
          <a:xfrm>
            <a:off x="980492" y="2126481"/>
            <a:ext cx="11216642" cy="8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lnSpc>
                <a:spcPct val="90000"/>
              </a:lnSpc>
              <a:defRPr sz="5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Wanneer krijg ik mijn korting?</a:t>
            </a:r>
          </a:p>
        </p:txBody>
      </p:sp>
      <p:sp>
        <p:nvSpPr>
          <p:cNvPr id="197" name="Tijdelijke aanduiding voor inhoud 2"/>
          <p:cNvSpPr/>
          <p:nvPr/>
        </p:nvSpPr>
        <p:spPr>
          <a:xfrm>
            <a:off x="1097294" y="2351588"/>
            <a:ext cx="11768974" cy="6862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/>
          <a:p>
            <a:pPr algn="l" defTabSz="1300480">
              <a:spcBef>
                <a:spcPts val="1400"/>
              </a:spcBef>
              <a:defRPr sz="35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333375" indent="-333375" algn="l" defTabSz="1300480">
              <a:spcBef>
                <a:spcPts val="1400"/>
              </a:spcBef>
              <a:buClr>
                <a:srgbClr val="C00000"/>
              </a:buClr>
              <a:buSzPct val="100000"/>
              <a:buFont typeface="Arial"/>
              <a:buChar char="•"/>
              <a:defRPr sz="35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Ledenverklaring over 20 juni 2016 – 19 juni 2017 </a:t>
            </a:r>
          </a:p>
          <a:p>
            <a:pPr marL="333375" indent="-333375" algn="l" defTabSz="1300480">
              <a:spcBef>
                <a:spcPts val="1400"/>
              </a:spcBef>
              <a:buClr>
                <a:srgbClr val="C00000"/>
              </a:buClr>
              <a:buSzPct val="100000"/>
              <a:buFont typeface="Arial"/>
              <a:buChar char="•"/>
              <a:defRPr sz="35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Geven wij door aan Qurrent</a:t>
            </a:r>
          </a:p>
          <a:p>
            <a:pPr marL="333375" indent="-333375" algn="l" defTabSz="1300480">
              <a:spcBef>
                <a:spcPts val="1400"/>
              </a:spcBef>
              <a:buClr>
                <a:srgbClr val="C00000"/>
              </a:buClr>
              <a:buSzPct val="100000"/>
              <a:buFont typeface="Arial"/>
              <a:buChar char="•"/>
              <a:defRPr sz="35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Afrekeningen: korting energiebelasting wordt op de jaarnota door Qurrent verrekend </a:t>
            </a:r>
            <a:r>
              <a:rPr sz="2000"/>
              <a:t>(zie website Zevenster Zonnestroom)</a:t>
            </a:r>
          </a:p>
          <a:p>
            <a:pPr algn="l" defTabSz="1300480">
              <a:spcBef>
                <a:spcPts val="1400"/>
              </a:spcBef>
              <a:defRPr sz="35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i="1"/>
              <a:t>Voorbeeld</a:t>
            </a:r>
            <a:r>
              <a:t> </a:t>
            </a:r>
            <a:br/>
            <a:r>
              <a:t>U heeft 10 zoncertificaten en die leveren 2300 kWh. Dan ontvangt u een korting op uw energienota van 2300kWh x € 0,12 = € 276,- </a:t>
            </a:r>
            <a:r>
              <a:rPr u="sng"/>
              <a:t>+ € 0,01 extra = € 23,-</a:t>
            </a:r>
            <a:endParaRPr u="sng"/>
          </a:p>
          <a:p>
            <a:pPr algn="l" defTabSz="1300480">
              <a:spcBef>
                <a:spcPts val="1400"/>
              </a:spcBef>
              <a:defRPr sz="35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pic>
        <p:nvPicPr>
          <p:cNvPr id="19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0727" y="-38696"/>
            <a:ext cx="7204754" cy="2054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kstvak 3"/>
          <p:cNvSpPr/>
          <p:nvPr/>
        </p:nvSpPr>
        <p:spPr>
          <a:xfrm>
            <a:off x="3538573" y="3736424"/>
            <a:ext cx="11458322" cy="745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lvl="1" indent="457200" algn="l" defTabSz="1300480">
              <a:defRPr sz="4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Vragen? </a:t>
            </a:r>
          </a:p>
        </p:txBody>
      </p:sp>
      <p:sp>
        <p:nvSpPr>
          <p:cNvPr id="201" name="Tekstvak 4"/>
          <p:cNvSpPr/>
          <p:nvPr/>
        </p:nvSpPr>
        <p:spPr>
          <a:xfrm>
            <a:off x="242299" y="3151251"/>
            <a:ext cx="11997097" cy="116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lvl="8" indent="3657600"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		</a:t>
            </a:r>
          </a:p>
          <a:p>
            <a:pPr lvl="8" indent="3657600"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			</a:t>
            </a:r>
          </a:p>
        </p:txBody>
      </p:sp>
      <p:sp>
        <p:nvSpPr>
          <p:cNvPr id="202" name="Tekstvak 5"/>
          <p:cNvSpPr/>
          <p:nvPr/>
        </p:nvSpPr>
        <p:spPr>
          <a:xfrm>
            <a:off x="2788771" y="6156279"/>
            <a:ext cx="12624439" cy="3297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633046" indent="-633046" algn="l" defTabSz="1300480">
              <a:buSzPct val="100000"/>
              <a:buChar char="-"/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hlinkClick r:id="rId2" invalidUrl="" action="" tgtFrame="" tooltip="" history="1" highlightClick="0" endSnd="0"/>
              </a:rPr>
              <a:t>Info@ecoop.nl</a:t>
            </a:r>
            <a:br/>
            <a:br/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			</a:t>
            </a:r>
          </a:p>
        </p:txBody>
      </p:sp>
      <p:pic>
        <p:nvPicPr>
          <p:cNvPr id="203" name="Afbeelding 7" descr="Afbeelding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0361" y="6674054"/>
            <a:ext cx="1560577" cy="1248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84706" y="7324"/>
            <a:ext cx="7204754" cy="2054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Verslag kascommissie:…"/>
          <p:cNvSpPr/>
          <p:nvPr>
            <p:ph type="ctrTitle"/>
          </p:nvPr>
        </p:nvSpPr>
        <p:spPr>
          <a:xfrm>
            <a:off x="1470816" y="2928386"/>
            <a:ext cx="11160721" cy="7568955"/>
          </a:xfrm>
          <a:prstGeom prst="rect">
            <a:avLst/>
          </a:prstGeom>
        </p:spPr>
        <p:txBody>
          <a:bodyPr anchor="t"/>
          <a:lstStyle/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Verslag kascommissie:</a:t>
            </a:r>
          </a:p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Klaas Jansen</a:t>
            </a:r>
          </a:p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Jannie Wieringa </a:t>
            </a:r>
          </a:p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Met dank!!!</a:t>
            </a:r>
          </a:p>
        </p:txBody>
      </p:sp>
      <p:pic>
        <p:nvPicPr>
          <p:cNvPr id="207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7889" y="107878"/>
            <a:ext cx="6683810" cy="1911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Kasstroom overzicht in begrote vorm Zevenster Zonnestroom 2017:…"/>
          <p:cNvSpPr/>
          <p:nvPr/>
        </p:nvSpPr>
        <p:spPr>
          <a:xfrm>
            <a:off x="1180730" y="1690332"/>
            <a:ext cx="11076547" cy="830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5700"/>
              </a:lnSpc>
              <a:defRPr b="1" sz="2800">
                <a:solidFill>
                  <a:srgbClr val="578C2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Kasstroom overzicht in begrote vorm Zevenster Zonnestroom 2017:</a:t>
            </a:r>
          </a:p>
          <a:p>
            <a:pPr algn="l" defTabSz="457200">
              <a:lnSpc>
                <a:spcPts val="5700"/>
              </a:lnSpc>
              <a:defRPr i="1" sz="2800">
                <a:solidFill>
                  <a:srgbClr val="578C2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Inkomsten</a:t>
            </a:r>
            <a:r>
              <a:rPr i="0"/>
              <a:t>:</a:t>
            </a:r>
            <a:endParaRPr i="0"/>
          </a:p>
          <a:p>
            <a:pPr algn="l" defTabSz="457200">
              <a:lnSpc>
                <a:spcPts val="5700"/>
              </a:lnSpc>
              <a:defRPr sz="2800">
                <a:solidFill>
                  <a:srgbClr val="578C2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leadvergoeding 10 x € 27,50               €      275,00</a:t>
            </a:r>
          </a:p>
          <a:p>
            <a:pPr algn="l" defTabSz="457200">
              <a:lnSpc>
                <a:spcPts val="5700"/>
              </a:lnSpc>
              <a:defRPr sz="2800">
                <a:solidFill>
                  <a:srgbClr val="578C2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verkoop opgewekte elektriciteit            €   1.750,00 </a:t>
            </a:r>
          </a:p>
          <a:p>
            <a:pPr algn="l" defTabSz="457200">
              <a:lnSpc>
                <a:spcPts val="5700"/>
              </a:lnSpc>
              <a:defRPr sz="2800">
                <a:solidFill>
                  <a:srgbClr val="578C2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donateurs 5 x € 15,00                          </a:t>
            </a:r>
            <a:r>
              <a:rPr u="sng">
                <a:uFill>
                  <a:solidFill>
                    <a:srgbClr val="454545"/>
                  </a:solidFill>
                </a:uFill>
              </a:rPr>
              <a:t>€        75,00</a:t>
            </a:r>
            <a:endParaRPr>
              <a:uFill>
                <a:solidFill>
                  <a:srgbClr val="454545"/>
                </a:solidFill>
              </a:uFill>
            </a:endParaRPr>
          </a:p>
          <a:p>
            <a:pPr algn="l" defTabSz="457200">
              <a:lnSpc>
                <a:spcPts val="5700"/>
              </a:lnSpc>
              <a:defRPr sz="2800">
                <a:solidFill>
                  <a:srgbClr val="578C2E"/>
                </a:solidFill>
                <a:uFill>
                  <a:solidFill>
                    <a:srgbClr val="454545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 Totaal                                                     €   2.100,00</a:t>
            </a:r>
          </a:p>
          <a:p>
            <a:pPr algn="l" defTabSz="457200">
              <a:lnSpc>
                <a:spcPts val="5700"/>
              </a:lnSpc>
              <a:defRPr sz="2800">
                <a:solidFill>
                  <a:srgbClr val="578C2E"/>
                </a:solidFill>
                <a:uFill>
                  <a:solidFill>
                    <a:srgbClr val="454545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ts val="5700"/>
              </a:lnSpc>
              <a:defRPr i="1" sz="2800">
                <a:solidFill>
                  <a:srgbClr val="578C2E"/>
                </a:solidFill>
                <a:uFill>
                  <a:solidFill>
                    <a:srgbClr val="454545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Uitgaven</a:t>
            </a:r>
            <a:r>
              <a:rPr i="0"/>
              <a:t>:</a:t>
            </a:r>
            <a:endParaRPr i="0"/>
          </a:p>
          <a:p>
            <a:pPr algn="l" defTabSz="457200">
              <a:lnSpc>
                <a:spcPts val="5700"/>
              </a:lnSpc>
              <a:defRPr sz="2800">
                <a:solidFill>
                  <a:srgbClr val="578C2E"/>
                </a:solidFill>
                <a:uFill>
                  <a:solidFill>
                    <a:srgbClr val="454545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- aflossing lening                                    €       710,00</a:t>
            </a:r>
          </a:p>
          <a:p>
            <a:pPr algn="l" defTabSz="457200">
              <a:lnSpc>
                <a:spcPts val="5700"/>
              </a:lnSpc>
              <a:defRPr sz="2800">
                <a:solidFill>
                  <a:srgbClr val="578C2E"/>
                </a:solidFill>
                <a:uFill>
                  <a:solidFill>
                    <a:srgbClr val="454545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- website, etc.                                         €       290,00</a:t>
            </a:r>
          </a:p>
          <a:p>
            <a:pPr algn="l" defTabSz="457200">
              <a:lnSpc>
                <a:spcPts val="5700"/>
              </a:lnSpc>
              <a:defRPr sz="2800">
                <a:solidFill>
                  <a:srgbClr val="578C2E"/>
                </a:solidFill>
                <a:uFill>
                  <a:solidFill>
                    <a:srgbClr val="454545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- accountant                                           €       750,00</a:t>
            </a:r>
          </a:p>
          <a:p>
            <a:pPr algn="l" defTabSz="457200">
              <a:lnSpc>
                <a:spcPts val="5700"/>
              </a:lnSpc>
              <a:defRPr sz="2800">
                <a:solidFill>
                  <a:srgbClr val="578C2E"/>
                </a:solidFill>
                <a:uFill>
                  <a:solidFill>
                    <a:srgbClr val="454545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- kosten Balk / ALV                                 €       350,00</a:t>
            </a:r>
          </a:p>
          <a:p>
            <a:pPr algn="l" defTabSz="457200">
              <a:lnSpc>
                <a:spcPts val="5700"/>
              </a:lnSpc>
              <a:defRPr sz="2800">
                <a:solidFill>
                  <a:srgbClr val="578C2E"/>
                </a:solidFill>
                <a:uFill>
                  <a:solidFill>
                    <a:srgbClr val="454545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- verzekeringen                                      </a:t>
            </a:r>
            <a:r>
              <a:rPr u="sng"/>
              <a:t>€       600,00 </a:t>
            </a:r>
            <a:r>
              <a:t>                               </a:t>
            </a:r>
          </a:p>
          <a:p>
            <a:pPr algn="l" defTabSz="457200">
              <a:lnSpc>
                <a:spcPts val="5700"/>
              </a:lnSpc>
              <a:defRPr sz="2800">
                <a:solidFill>
                  <a:srgbClr val="578C2E"/>
                </a:solidFill>
                <a:uFill>
                  <a:solidFill>
                    <a:srgbClr val="454545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 Totaal                                                    €    2.700,00</a:t>
            </a:r>
          </a:p>
          <a:p>
            <a:pPr algn="l" defTabSz="457200">
              <a:lnSpc>
                <a:spcPts val="5700"/>
              </a:lnSpc>
              <a:defRPr sz="2800">
                <a:solidFill>
                  <a:srgbClr val="578C2E"/>
                </a:solidFill>
                <a:uFill>
                  <a:solidFill>
                    <a:srgbClr val="454545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ts val="5700"/>
              </a:lnSpc>
              <a:defRPr sz="2800">
                <a:solidFill>
                  <a:srgbClr val="578C2E"/>
                </a:solidFill>
                <a:uFill>
                  <a:solidFill>
                    <a:srgbClr val="454545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Saldo negatief € 600,00</a:t>
            </a:r>
          </a:p>
          <a:p>
            <a:pPr algn="l" defTabSz="457200">
              <a:lnSpc>
                <a:spcPts val="5700"/>
              </a:lnSpc>
              <a:defRPr sz="2800">
                <a:solidFill>
                  <a:srgbClr val="578C2E"/>
                </a:solidFill>
                <a:uFill>
                  <a:solidFill>
                    <a:srgbClr val="454545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Alle genoemde bedragen zijn excl. BTW (netto).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** We hebben gelukkig enig kasgeld, dus in de problemen komen we (nog) niet. Volgend jaar ontvangen we van Qurrent meer leadvergoeding: nog niet iedereen is vroegtijdig  overgestapt, dus volgend jaar is dit ongeveer verdubbeld.…"/>
          <p:cNvSpPr/>
          <p:nvPr/>
        </p:nvSpPr>
        <p:spPr>
          <a:xfrm>
            <a:off x="951201" y="2692400"/>
            <a:ext cx="11451234" cy="581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5400"/>
              </a:lnSpc>
              <a:defRPr sz="2500">
                <a:solidFill>
                  <a:srgbClr val="578C2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** We hebben gelukkig enig kasgeld, dus in de problemen komen we (nog) niet. Volgend jaar ontvangen we van Qurrent meer leadvergoeding: nog niet iedereen is vroegtijdig  overgestapt, dus volgend jaar is dit ongeveer verdubbeld.</a:t>
            </a:r>
          </a:p>
          <a:p>
            <a:pPr algn="l" defTabSz="457200">
              <a:lnSpc>
                <a:spcPts val="5400"/>
              </a:lnSpc>
              <a:defRPr sz="2500">
                <a:solidFill>
                  <a:srgbClr val="578C2E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ts val="5400"/>
              </a:lnSpc>
              <a:defRPr sz="2500">
                <a:solidFill>
                  <a:srgbClr val="578C2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** uitgaven/kosten liggen waarschijnlijk nog iets lager</a:t>
            </a:r>
          </a:p>
          <a:p>
            <a:pPr algn="l" defTabSz="457200">
              <a:lnSpc>
                <a:spcPts val="5400"/>
              </a:lnSpc>
              <a:defRPr sz="2500">
                <a:solidFill>
                  <a:srgbClr val="578C2E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ts val="5400"/>
              </a:lnSpc>
              <a:defRPr sz="2500">
                <a:solidFill>
                  <a:srgbClr val="578C2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** Vennootschapsbelasting over 2017 hoeven we (waarschijnlijk) niet te betalen, omdat we nu met verlies werken. We kunnen vervolgens "verrekenen"</a:t>
            </a:r>
          </a:p>
          <a:p>
            <a:pPr algn="l" defTabSz="457200">
              <a:lnSpc>
                <a:spcPts val="5400"/>
              </a:lnSpc>
              <a:defRPr sz="2500">
                <a:solidFill>
                  <a:srgbClr val="578C2E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ts val="5400"/>
              </a:lnSpc>
              <a:defRPr sz="2500">
                <a:solidFill>
                  <a:srgbClr val="578C2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** Het zou mooi zijn om meer donateurs te werven. En om mensen te bewegen om over te stappen naar Qurrent (zuivere inkomsten)</a:t>
            </a:r>
          </a:p>
          <a:p>
            <a:pPr algn="l" defTabSz="457200">
              <a:lnSpc>
                <a:spcPts val="5400"/>
              </a:lnSpc>
              <a:defRPr sz="2500">
                <a:solidFill>
                  <a:srgbClr val="578C2E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ts val="5400"/>
              </a:lnSpc>
              <a:defRPr sz="2500">
                <a:solidFill>
                  <a:srgbClr val="578C2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** een evt. nieuw project (bv. Windstroom) dient met een aparte boekhouding te werken en zichzelf kunnen bedruipen.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rogramma 3e Algemene Ledenvergadering…"/>
          <p:cNvSpPr/>
          <p:nvPr>
            <p:ph type="ctrTitle"/>
          </p:nvPr>
        </p:nvSpPr>
        <p:spPr>
          <a:xfrm>
            <a:off x="1656089" y="2516758"/>
            <a:ext cx="10264780" cy="8843792"/>
          </a:xfrm>
          <a:prstGeom prst="rect">
            <a:avLst/>
          </a:prstGeom>
        </p:spPr>
        <p:txBody>
          <a:bodyPr anchor="t"/>
          <a:lstStyle/>
          <a:p>
            <a:pPr algn="l" defTabSz="525779">
              <a:defRPr sz="342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programma 3e Algemene Ledenvergadering </a:t>
            </a:r>
          </a:p>
          <a:p>
            <a:pPr algn="l" defTabSz="525779">
              <a:defRPr sz="315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654627" indent="-654627" algn="l" defTabSz="411479">
              <a:buSzPct val="100000"/>
              <a:defRPr sz="315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Opening</a:t>
            </a:r>
          </a:p>
          <a:p>
            <a:pPr marL="654627" indent="-654627" algn="l" defTabSz="411479">
              <a:buSzPct val="100000"/>
              <a:defRPr sz="315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Mededelingen vanuit het bestuur (nieuw lid/automatische incasso donateursgelden)</a:t>
            </a:r>
          </a:p>
          <a:p>
            <a:pPr marL="654627" indent="-654627" algn="l" defTabSz="411479">
              <a:buSzPct val="100000"/>
              <a:defRPr sz="315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Terugblik over het eerste productiejaar/ verwerking afrekeningen Qurrent</a:t>
            </a:r>
          </a:p>
          <a:p>
            <a:pPr marL="654627" indent="-654627" algn="l" defTabSz="411479">
              <a:buSzPct val="100000"/>
              <a:defRPr sz="315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Jaarrapport 2016</a:t>
            </a:r>
          </a:p>
          <a:p>
            <a:pPr marL="654627" indent="-654627" algn="l" defTabSz="411479">
              <a:buSzPct val="100000"/>
              <a:defRPr sz="315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Verslag kascommissie</a:t>
            </a:r>
          </a:p>
          <a:p>
            <a:pPr marL="654627" indent="-654627" algn="l" defTabSz="411479">
              <a:buSzPct val="100000"/>
              <a:defRPr sz="315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Hoe verder?</a:t>
            </a:r>
          </a:p>
          <a:p>
            <a:pPr marL="654627" indent="-654627" algn="l" defTabSz="411479">
              <a:buSzPct val="100000"/>
              <a:defRPr sz="315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Presentatie Zevenster Windstroom</a:t>
            </a:r>
          </a:p>
          <a:p>
            <a:pPr marL="654627" indent="-654627" algn="l" defTabSz="411479">
              <a:buSzPct val="100000"/>
              <a:defRPr sz="315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Eventuele nagekomen punten</a:t>
            </a:r>
          </a:p>
          <a:p>
            <a:pPr marL="654627" indent="-654627" algn="l" defTabSz="411479">
              <a:buSzPct val="100000"/>
              <a:defRPr sz="315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Rondvraag en afsluiting</a:t>
            </a:r>
          </a:p>
          <a:p>
            <a:pPr algn="l" defTabSz="411479">
              <a:defRPr sz="989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525779">
              <a:defRPr sz="342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525779">
              <a:defRPr sz="342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525779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47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7433" y="214475"/>
            <a:ext cx="6683811" cy="1911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Hoe verder?…"/>
          <p:cNvSpPr/>
          <p:nvPr>
            <p:ph type="ctrTitle"/>
          </p:nvPr>
        </p:nvSpPr>
        <p:spPr>
          <a:xfrm>
            <a:off x="626741" y="2215067"/>
            <a:ext cx="12111813" cy="7568956"/>
          </a:xfrm>
          <a:prstGeom prst="rect">
            <a:avLst/>
          </a:prstGeom>
        </p:spPr>
        <p:txBody>
          <a:bodyPr anchor="t"/>
          <a:lstStyle/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Hoe verder?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meer donateurs?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gemakkelijk om klanten voor Qurrent te werven? 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klanten aanmelden via de coöperatie</a:t>
            </a:r>
          </a:p>
          <a:p>
            <a:pPr algn="l">
              <a:defRPr sz="2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2" invalidUrl="" action="" tgtFrame="" tooltip="" history="1" highlightClick="0" endSnd="0"/>
              </a:rPr>
              <a:t>https://www.qurrent.nl/groene-energie/?source=zevensterzonnestrooms#s_calculator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meer initiatieven?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breder trekken? Op dorpenniveau?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wind?</a:t>
            </a:r>
          </a:p>
        </p:txBody>
      </p:sp>
      <p:pic>
        <p:nvPicPr>
          <p:cNvPr id="216" name="zevensterlogozonder.jpeg" descr="zevensterlogozonder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17889" y="107878"/>
            <a:ext cx="6683810" cy="1911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Zevenster Windstroom - eventueel nieuw initiatief?…"/>
          <p:cNvSpPr/>
          <p:nvPr>
            <p:ph type="ctrTitle"/>
          </p:nvPr>
        </p:nvSpPr>
        <p:spPr>
          <a:xfrm>
            <a:off x="1148672" y="2437500"/>
            <a:ext cx="11160721" cy="7568955"/>
          </a:xfrm>
          <a:prstGeom prst="rect">
            <a:avLst/>
          </a:prstGeom>
        </p:spPr>
        <p:txBody>
          <a:bodyPr anchor="t"/>
          <a:lstStyle/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Zevenster Windstroom - eventueel nieuw initiatief?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zelfde constructie: Postcoderoos 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kleine windturbines of windmolens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- 240 winddelen x 250 kWh 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deelnemers 20-25 stuks?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bij wie op het erf of dak?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prijs per winddeel naar verwachting € 275-€300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met Qurrent? Of met NLD?   vergelijken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externe (tijdelijke) financiering voor opstart en BTW?</a:t>
            </a:r>
          </a:p>
        </p:txBody>
      </p:sp>
      <p:pic>
        <p:nvPicPr>
          <p:cNvPr id="219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7889" y="107878"/>
            <a:ext cx="6683810" cy="1911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el"/>
          <p:cNvSpPr/>
          <p:nvPr>
            <p:ph type="ctrTitle"/>
          </p:nvPr>
        </p:nvSpPr>
        <p:spPr>
          <a:xfrm>
            <a:off x="1178561" y="3018369"/>
            <a:ext cx="11160722" cy="5842596"/>
          </a:xfrm>
          <a:prstGeom prst="rect">
            <a:avLst/>
          </a:prstGeom>
        </p:spPr>
        <p:txBody>
          <a:bodyPr anchor="t"/>
          <a:lstStyle/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22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214475"/>
            <a:ext cx="6683810" cy="191115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23" name="Tabel"/>
          <p:cNvGraphicFramePr/>
          <p:nvPr/>
        </p:nvGraphicFramePr>
        <p:xfrm>
          <a:off x="731700" y="2969153"/>
          <a:ext cx="8049220" cy="526309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{C7B018BB-80A7-4F77-B60F-C8B233D01FF8}</a:tableStyleId>
              </a:tblPr>
              <a:tblGrid>
                <a:gridCol w="4096092"/>
                <a:gridCol w="3953126"/>
              </a:tblGrid>
              <a:tr h="657886"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59902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Model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59902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EAZ-Twaalf</a:t>
                      </a:r>
                    </a:p>
                  </a:txBody>
                  <a:tcPr marL="50800" marR="50800" marT="50800" marB="50800" anchor="t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solidFill>
                      <a:srgbClr val="F9F9F9"/>
                    </a:solidFill>
                  </a:tcPr>
                </a:tc>
              </a:tr>
              <a:tr h="657886"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59902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Prijs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59902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Op aanvraag</a:t>
                      </a:r>
                    </a:p>
                  </a:txBody>
                  <a:tcPr marL="50800" marR="50800" marT="50800" marB="50800" anchor="t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87989"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59902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Gemiddelde opbrengst in Zuidhorn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59902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27.500 kWh/jaar</a:t>
                      </a:r>
                    </a:p>
                  </a:txBody>
                  <a:tcPr marL="50800" marR="50800" marT="50800" marB="50800" anchor="t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9F9F9"/>
                    </a:solidFill>
                  </a:tcPr>
                </a:tc>
              </a:tr>
              <a:tr h="427783"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59902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Levensduur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59902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&gt;20 jaren</a:t>
                      </a:r>
                    </a:p>
                  </a:txBody>
                  <a:tcPr marL="50800" marR="50800" marT="50800" marB="50800" anchor="t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657886"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59902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Rotor diameter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59902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12 m</a:t>
                      </a:r>
                    </a:p>
                  </a:txBody>
                  <a:tcPr marL="50800" marR="50800" marT="50800" marB="50800" anchor="t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9F9F9"/>
                    </a:solidFill>
                  </a:tcPr>
                </a:tc>
              </a:tr>
              <a:tr h="657886"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59902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Mast hoogte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59902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15 m</a:t>
                      </a:r>
                    </a:p>
                  </a:txBody>
                  <a:tcPr marL="50800" marR="50800" marT="50800" marB="50800" anchor="t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57309"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59902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Nominaal vermogen bij 7.2m/s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59902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 kW*</a:t>
                      </a:r>
                    </a:p>
                  </a:txBody>
                  <a:tcPr marL="50800" marR="50800" marT="50800" marB="50800" anchor="t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9F9F9"/>
                    </a:solidFill>
                  </a:tcPr>
                </a:tc>
              </a:tr>
              <a:tr h="458464"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59902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Benodigde afzekering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59902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3×16 A</a:t>
                      </a:r>
                    </a:p>
                  </a:txBody>
                  <a:tcPr marL="50800" marR="50800" marT="50800" marB="50800" anchor="t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224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94954" y="2939027"/>
            <a:ext cx="4527056" cy="6790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Mini windturbine van 2DutchWindmill.…"/>
          <p:cNvSpPr/>
          <p:nvPr/>
        </p:nvSpPr>
        <p:spPr>
          <a:xfrm>
            <a:off x="640597" y="2472221"/>
            <a:ext cx="8747609" cy="650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500">
                <a:solidFill>
                  <a:srgbClr val="59902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Mini windturbine van 2DutchWindmill. </a:t>
            </a:r>
          </a:p>
          <a:p>
            <a:pPr algn="l" defTabSz="457200">
              <a:defRPr sz="3500">
                <a:solidFill>
                  <a:srgbClr val="59902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Deze mini windturbine is klein en licht en past op elk dak. </a:t>
            </a:r>
          </a:p>
          <a:p>
            <a:pPr algn="l" defTabSz="457200">
              <a:defRPr sz="3500">
                <a:solidFill>
                  <a:srgbClr val="59902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sz="3500">
                <a:solidFill>
                  <a:srgbClr val="59902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Model 1200 (doorsnede 120 cm) met een capaciteit ca. 30.000 kWh per jaar </a:t>
            </a:r>
          </a:p>
          <a:p>
            <a:pPr algn="l" defTabSz="457200">
              <a:defRPr sz="3500">
                <a:solidFill>
                  <a:srgbClr val="59902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</a:p>
          <a:p>
            <a:pPr algn="l" defTabSz="457200">
              <a:defRPr sz="3500">
                <a:solidFill>
                  <a:srgbClr val="59902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Naar verwachting terugverdientijd tussen de vier en zes jaar, volgens leverancier turbine. </a:t>
            </a:r>
          </a:p>
          <a:p>
            <a:pPr algn="l" defTabSz="457200">
              <a:defRPr sz="3500">
                <a:solidFill>
                  <a:srgbClr val="59902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 technische levensduur van de turbines is tussen de tien en vijftien jaar.</a:t>
            </a:r>
          </a:p>
        </p:txBody>
      </p:sp>
      <p:pic>
        <p:nvPicPr>
          <p:cNvPr id="228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5390" y="5363637"/>
            <a:ext cx="3718115" cy="3994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Zevenster Windstroom…"/>
          <p:cNvSpPr/>
          <p:nvPr>
            <p:ph type="ctrTitle"/>
          </p:nvPr>
        </p:nvSpPr>
        <p:spPr>
          <a:xfrm>
            <a:off x="2099764" y="2606242"/>
            <a:ext cx="11160721" cy="7568955"/>
          </a:xfrm>
          <a:prstGeom prst="rect">
            <a:avLst/>
          </a:prstGeom>
        </p:spPr>
        <p:txBody>
          <a:bodyPr anchor="t"/>
          <a:lstStyle/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Zevenster Windstroom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subsidie aanvraag Lokale Energie Voorwaarts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subsidie aanvraag Gemeente Zuidhorn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Subsidie alleen voor "materialen" - niet voor arbeid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* wel voor inhuur deskundigheid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Zevenster Windstroom…"/>
          <p:cNvSpPr/>
          <p:nvPr>
            <p:ph type="ctrTitle"/>
          </p:nvPr>
        </p:nvSpPr>
        <p:spPr>
          <a:xfrm>
            <a:off x="2391227" y="3327231"/>
            <a:ext cx="11160722" cy="7568955"/>
          </a:xfrm>
          <a:prstGeom prst="rect">
            <a:avLst/>
          </a:prstGeom>
        </p:spPr>
        <p:txBody>
          <a:bodyPr anchor="t"/>
          <a:lstStyle/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Zevenster Windstroom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Interesse? 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Weet je mogelijk geïnteresseerden?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Rondvraag…"/>
          <p:cNvSpPr/>
          <p:nvPr>
            <p:ph type="ctrTitle"/>
          </p:nvPr>
        </p:nvSpPr>
        <p:spPr>
          <a:xfrm>
            <a:off x="3411183" y="4186794"/>
            <a:ext cx="7396583" cy="5016199"/>
          </a:xfrm>
          <a:prstGeom prst="rect">
            <a:avLst/>
          </a:prstGeom>
        </p:spPr>
        <p:txBody>
          <a:bodyPr anchor="t"/>
          <a:lstStyle/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Rondvraag </a:t>
            </a:r>
          </a:p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            Bedankt!!!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50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70000"/>
                <a:gridCol w="12700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51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1600"/>
                <a:gridCol w="1016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152" name="Bestuur:…"/>
          <p:cNvSpPr/>
          <p:nvPr>
            <p:ph type="ctrTitle"/>
          </p:nvPr>
        </p:nvSpPr>
        <p:spPr>
          <a:xfrm>
            <a:off x="1271393" y="2997417"/>
            <a:ext cx="11160722" cy="5206566"/>
          </a:xfrm>
          <a:prstGeom prst="rect">
            <a:avLst/>
          </a:prstGeom>
        </p:spPr>
        <p:txBody>
          <a:bodyPr anchor="t"/>
          <a:lstStyle/>
          <a:p>
            <a:pPr algn="l" defTabSz="479044">
              <a:defRPr sz="369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Bestuur:</a:t>
            </a:r>
          </a:p>
          <a:p>
            <a:pPr algn="l" defTabSz="479044">
              <a:defRPr sz="369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79044">
              <a:defRPr sz="369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voorzitter: Reint Brondijk </a:t>
            </a:r>
          </a:p>
          <a:p>
            <a:pPr algn="l" defTabSz="479044">
              <a:defRPr sz="369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secretaris: Fennie de Boer</a:t>
            </a:r>
          </a:p>
          <a:p>
            <a:pPr algn="l" defTabSz="479044">
              <a:defRPr sz="369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penningmeester: Bauke Johan Zijlstra</a:t>
            </a:r>
          </a:p>
          <a:p>
            <a:pPr algn="l" defTabSz="479044">
              <a:defRPr sz="369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79044">
              <a:defRPr sz="369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lid: Klaas Jansen ...... tenminste als u dit goed vindt</a:t>
            </a:r>
          </a:p>
          <a:p>
            <a:pPr algn="l" defTabSz="479044">
              <a:defRPr sz="369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Bestuur:…"/>
          <p:cNvSpPr/>
          <p:nvPr>
            <p:ph type="ctrTitle"/>
          </p:nvPr>
        </p:nvSpPr>
        <p:spPr>
          <a:xfrm>
            <a:off x="1271393" y="2997417"/>
            <a:ext cx="11160722" cy="5206566"/>
          </a:xfrm>
          <a:prstGeom prst="rect">
            <a:avLst/>
          </a:prstGeom>
        </p:spPr>
        <p:txBody>
          <a:bodyPr anchor="t"/>
          <a:lstStyle/>
          <a:p>
            <a:pPr algn="l" defTabSz="449833">
              <a:defRPr sz="3464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Bestuur:</a:t>
            </a:r>
          </a:p>
          <a:p>
            <a:pPr algn="l" defTabSz="449833">
              <a:defRPr sz="3464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4-jaar zitting</a:t>
            </a:r>
          </a:p>
          <a:p>
            <a:pPr algn="l" defTabSz="449833">
              <a:defRPr sz="3464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Voorstel voor rooster van aftreden (terstond herkiesbaar)</a:t>
            </a:r>
          </a:p>
          <a:p>
            <a:pPr algn="l" defTabSz="449833">
              <a:defRPr sz="3464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49833">
              <a:defRPr sz="3464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Reint Brondijk                 01-06-2018</a:t>
            </a:r>
          </a:p>
          <a:p>
            <a:pPr algn="l" defTabSz="449833">
              <a:defRPr sz="3464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Bauke Johan Zijlstra       01-06-2019</a:t>
            </a:r>
          </a:p>
          <a:p>
            <a:pPr algn="l" defTabSz="449833">
              <a:defRPr sz="3464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Fennie de Boer               01-06-2020</a:t>
            </a:r>
          </a:p>
          <a:p>
            <a:pPr algn="l" defTabSz="449833">
              <a:defRPr sz="3464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Klaas Jansen                  01-06-2021</a:t>
            </a:r>
          </a:p>
          <a:p>
            <a:pPr algn="l" defTabSz="449833">
              <a:defRPr sz="3464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Automatische incasso jaarlijkse donateursgelden per juni 2017…"/>
          <p:cNvSpPr/>
          <p:nvPr>
            <p:ph type="ctrTitle"/>
          </p:nvPr>
        </p:nvSpPr>
        <p:spPr>
          <a:xfrm>
            <a:off x="1271393" y="2997417"/>
            <a:ext cx="11160722" cy="5206566"/>
          </a:xfrm>
          <a:prstGeom prst="rect">
            <a:avLst/>
          </a:prstGeom>
        </p:spPr>
        <p:txBody>
          <a:bodyPr anchor="t"/>
          <a:lstStyle/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Automatische incasso jaarlijkse donateursgelden per juni 2017</a:t>
            </a:r>
          </a:p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Hebben we nog nieuwe ideeën voor meer donateurs?  € 15,00 per jaar.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erugblik - algemeen (Gloed, Garnwerd en Lopec, Loppersum)…"/>
          <p:cNvSpPr/>
          <p:nvPr>
            <p:ph type="ctrTitle"/>
          </p:nvPr>
        </p:nvSpPr>
        <p:spPr>
          <a:xfrm>
            <a:off x="1271393" y="2997417"/>
            <a:ext cx="11160722" cy="6011926"/>
          </a:xfrm>
          <a:prstGeom prst="rect">
            <a:avLst/>
          </a:prstGeom>
        </p:spPr>
        <p:txBody>
          <a:bodyPr anchor="t"/>
          <a:lstStyle/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Terugblik - algemeen (Gloed, Garnwerd en Lopec, Loppersum)</a:t>
            </a:r>
          </a:p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Productiecijfers van onze coöperatie jaar 1:</a:t>
            </a:r>
          </a:p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juni 2016/mei 2017</a:t>
            </a:r>
          </a:p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opstart juni / nov 30 extra</a:t>
            </a:r>
          </a:p>
          <a:p>
            <a:pPr algn="l">
              <a:defRPr sz="4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Jaarcijfers met uitleg / ondersteuning van…"/>
          <p:cNvSpPr/>
          <p:nvPr>
            <p:ph type="ctrTitle"/>
          </p:nvPr>
        </p:nvSpPr>
        <p:spPr>
          <a:xfrm>
            <a:off x="1210033" y="2997417"/>
            <a:ext cx="11160721" cy="5206566"/>
          </a:xfrm>
          <a:prstGeom prst="rect">
            <a:avLst/>
          </a:prstGeom>
        </p:spPr>
        <p:txBody>
          <a:bodyPr anchor="t"/>
          <a:lstStyle/>
          <a:p>
            <a:pPr algn="l" defTabSz="461518">
              <a:defRPr sz="3555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Jaarcijfers met uitleg / ondersteuning van </a:t>
            </a:r>
          </a:p>
          <a:p>
            <a:pPr algn="l" defTabSz="461518">
              <a:defRPr sz="3555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61518">
              <a:defRPr sz="3555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ECOOP - bedrijf houdt zich bezig met ondersteuning van energiecoöperaties;</a:t>
            </a:r>
          </a:p>
          <a:p>
            <a:pPr algn="l" defTabSz="461518">
              <a:defRPr sz="3555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Simon Visbeek </a:t>
            </a:r>
          </a:p>
          <a:p>
            <a:pPr algn="l" defTabSz="461518">
              <a:defRPr sz="3555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Raymond Kruyer</a:t>
            </a:r>
          </a:p>
          <a:p>
            <a:pPr algn="l" defTabSz="461518">
              <a:defRPr sz="3555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61518">
              <a:defRPr sz="3555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61518">
              <a:defRPr sz="3555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Zie jaarrapport.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el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4" sz="5000">
                <a:solidFill>
                  <a:srgbClr val="578C2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Jaarcijfers </a:t>
            </a:r>
          </a:p>
        </p:txBody>
      </p:sp>
      <p:sp>
        <p:nvSpPr>
          <p:cNvPr id="167" name="Tijdelijke aanduiding voor inhoud 2"/>
          <p:cNvSpPr/>
          <p:nvPr>
            <p:ph type="body" sz="half" idx="1"/>
          </p:nvPr>
        </p:nvSpPr>
        <p:spPr>
          <a:xfrm>
            <a:off x="1170431" y="3187982"/>
            <a:ext cx="10728962" cy="4291585"/>
          </a:xfrm>
          <a:prstGeom prst="rect">
            <a:avLst/>
          </a:prstGeom>
        </p:spPr>
        <p:txBody>
          <a:bodyPr/>
          <a:lstStyle/>
          <a:p>
            <a:pPr marL="0" indent="0" defTabSz="1196441">
              <a:spcBef>
                <a:spcPts val="1500"/>
              </a:spcBef>
              <a:buSzTx/>
              <a:buNone/>
              <a:defRPr sz="3220">
                <a:solidFill>
                  <a:srgbClr val="67AC39"/>
                </a:solidFill>
              </a:defRPr>
            </a:pPr>
          </a:p>
          <a:p>
            <a:pPr marL="0" indent="0" defTabSz="1196441">
              <a:spcBef>
                <a:spcPts val="1500"/>
              </a:spcBef>
              <a:buSzTx/>
              <a:buNone/>
              <a:defRPr sz="3220">
                <a:solidFill>
                  <a:srgbClr val="67AC39"/>
                </a:solidFill>
              </a:defRPr>
            </a:pPr>
          </a:p>
          <a:p>
            <a:pPr marL="147218" indent="-147218" defTabSz="1196441">
              <a:spcBef>
                <a:spcPts val="1500"/>
              </a:spcBef>
              <a:buFont typeface="Arial"/>
              <a:buChar char="•"/>
              <a:defRPr sz="3220">
                <a:solidFill>
                  <a:srgbClr val="67AC39"/>
                </a:solidFill>
              </a:defRPr>
            </a:pPr>
            <a:r>
              <a:t> 	De inkomsten en uitgaven  	</a:t>
            </a:r>
          </a:p>
          <a:p>
            <a:pPr marL="147218" indent="-147218" defTabSz="1196441">
              <a:spcBef>
                <a:spcPts val="1500"/>
              </a:spcBef>
              <a:buFont typeface="Arial"/>
              <a:buChar char="•"/>
              <a:defRPr sz="3220">
                <a:solidFill>
                  <a:srgbClr val="67AC39"/>
                </a:solidFill>
              </a:defRPr>
            </a:pPr>
            <a:r>
              <a:t> 	De bezittingen en schulden </a:t>
            </a:r>
          </a:p>
          <a:p>
            <a:pPr marL="147218" indent="-147218" defTabSz="1196441">
              <a:spcBef>
                <a:spcPts val="1500"/>
              </a:spcBef>
              <a:buFont typeface="Arial"/>
              <a:buChar char="•"/>
              <a:defRPr sz="3220">
                <a:solidFill>
                  <a:srgbClr val="67AC39"/>
                </a:solidFill>
              </a:defRPr>
            </a:pPr>
            <a:r>
              <a:t> 	Hoeveel is mijn lidmaatschap nu waard? </a:t>
            </a:r>
          </a:p>
          <a:p>
            <a:pPr marL="147218" indent="-147218" defTabSz="1196441">
              <a:spcBef>
                <a:spcPts val="1500"/>
              </a:spcBef>
              <a:buFont typeface="Arial"/>
              <a:buChar char="•"/>
              <a:defRPr sz="3220">
                <a:solidFill>
                  <a:srgbClr val="67AC39"/>
                </a:solidFill>
              </a:defRPr>
            </a:pPr>
            <a:r>
              <a:t> 	Wanneer krijg ik mijn korting op de energienota? </a:t>
            </a:r>
          </a:p>
          <a:p>
            <a:pPr marL="0" indent="0" defTabSz="1196441">
              <a:spcBef>
                <a:spcPts val="1500"/>
              </a:spcBef>
              <a:buSzTx/>
              <a:buNone/>
              <a:defRPr sz="3220">
                <a:solidFill>
                  <a:srgbClr val="67AC39"/>
                </a:solidFill>
              </a:defRPr>
            </a:pPr>
            <a:r>
              <a:t>	</a:t>
            </a:r>
          </a:p>
        </p:txBody>
      </p:sp>
      <p:pic>
        <p:nvPicPr>
          <p:cNvPr id="16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76747" y="-23356"/>
            <a:ext cx="7204755" cy="2054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el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4" sz="5000">
                <a:solidFill>
                  <a:srgbClr val="67AC3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Kosten </a:t>
            </a:r>
          </a:p>
        </p:txBody>
      </p:sp>
      <p:pic>
        <p:nvPicPr>
          <p:cNvPr id="17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1407" y="-17170"/>
            <a:ext cx="7204754" cy="205448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2" name="Tabel 5"/>
          <p:cNvGraphicFramePr/>
          <p:nvPr/>
        </p:nvGraphicFramePr>
        <p:xfrm>
          <a:off x="3762023" y="2511751"/>
          <a:ext cx="8488875" cy="591058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040717"/>
                <a:gridCol w="2435455"/>
              </a:tblGrid>
              <a:tr h="472440"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48312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Afschrijving zonnepanelen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  3.005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Reclame en advertenties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  1.215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Zaalhuur en vergaderkosten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     250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Administratiekosten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     750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Advieskosten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  1.093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Notariskosten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     974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Verzekeringskosten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     778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</a:tr>
              <a:tr h="815339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Automatiseringskosten (website)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  1.677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Bankkosten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       46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Vennootschapsbelasting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  3.219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AECE6"/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l" defTabSz="1300480"/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Totaal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/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€ 13.007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D8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